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3.xml" ContentType="application/vnd.openxmlformats-officedocument.theme+xml"/>
  <Override PartName="/ppt/theme/theme17.xml" ContentType="application/vnd.openxmlformats-officedocument.theme+xml"/>
  <Override PartName="/ppt/theme/theme13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2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5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33"/>
  </p:notesMasterIdLst>
  <p:handoutMasterIdLst>
    <p:handoutMasterId r:id="rId34"/>
  </p:handoutMasterIdLst>
  <p:sldIdLst>
    <p:sldId id="256" r:id="rId16"/>
    <p:sldId id="259" r:id="rId17"/>
    <p:sldId id="778" r:id="rId18"/>
    <p:sldId id="779" r:id="rId19"/>
    <p:sldId id="777" r:id="rId20"/>
    <p:sldId id="675" r:id="rId21"/>
    <p:sldId id="759" r:id="rId22"/>
    <p:sldId id="745" r:id="rId23"/>
    <p:sldId id="781" r:id="rId24"/>
    <p:sldId id="782" r:id="rId25"/>
    <p:sldId id="766" r:id="rId26"/>
    <p:sldId id="775" r:id="rId27"/>
    <p:sldId id="748" r:id="rId28"/>
    <p:sldId id="750" r:id="rId29"/>
    <p:sldId id="751" r:id="rId30"/>
    <p:sldId id="780" r:id="rId31"/>
    <p:sldId id="752" r:id="rId32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  <p:cmAuthor id="2" name="Alonso Borrego, Nuria" initials="ABN" lastIdx="3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  <p:cmAuthor id="3" name="Yunta Huete, Raúl" initials="YHR" lastIdx="1" clrIdx="3">
    <p:extLst>
      <p:ext uri="{19B8F6BF-5375-455C-9EA6-DF929625EA0E}">
        <p15:presenceInfo xmlns:p15="http://schemas.microsoft.com/office/powerpoint/2012/main" userId="S-1-5-21-3432830275-2768717626-2736133141-7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0000FF"/>
    <a:srgbClr val="3366CC"/>
    <a:srgbClr val="336699"/>
    <a:srgbClr val="006666"/>
    <a:srgbClr val="003399"/>
    <a:srgbClr val="264D74"/>
    <a:srgbClr val="0099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5" autoAdjust="0"/>
    <p:restoredTop sz="86371" autoAdjust="0"/>
  </p:normalViewPr>
  <p:slideViewPr>
    <p:cSldViewPr>
      <p:cViewPr varScale="1">
        <p:scale>
          <a:sx n="84" d="100"/>
          <a:sy n="84" d="100"/>
        </p:scale>
        <p:origin x="708" y="90"/>
      </p:cViewPr>
      <p:guideLst>
        <p:guide orient="horz" pos="216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21" Type="http://schemas.openxmlformats.org/officeDocument/2006/relationships/slide" Target="slides/slide6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commentAuthors" Target="commentAuthors.xml"/><Relationship Id="rId43" Type="http://schemas.openxmlformats.org/officeDocument/2006/relationships/customXml" Target="../customXml/item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228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37691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228" y="937691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28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477" y="4689250"/>
            <a:ext cx="5391172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37691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28" y="937691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4032448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23</a:t>
            </a:r>
            <a:r>
              <a:rPr lang="en-US" b="1" baseline="30000" dirty="0" smtClean="0"/>
              <a:t>th</a:t>
            </a:r>
            <a:r>
              <a:rPr lang="en-US" b="1" dirty="0" smtClean="0"/>
              <a:t> May 2017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43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741682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III.1 “Gas </a:t>
            </a:r>
            <a:r>
              <a:rPr lang="es-ES" dirty="0" err="1" smtClean="0"/>
              <a:t>balancing</a:t>
            </a:r>
            <a:r>
              <a:rPr lang="es-ES" dirty="0" smtClean="0"/>
              <a:t> </a:t>
            </a:r>
            <a:r>
              <a:rPr lang="es-ES" dirty="0" err="1" smtClean="0"/>
              <a:t>regimes</a:t>
            </a:r>
            <a:r>
              <a:rPr lang="es-ES" dirty="0" smtClean="0"/>
              <a:t> in SGRI”: </a:t>
            </a:r>
            <a:r>
              <a:rPr lang="es-ES" b="1" dirty="0" err="1" smtClean="0"/>
              <a:t>Index</a:t>
            </a:r>
            <a:r>
              <a:rPr lang="es-ES" b="1" dirty="0" smtClean="0"/>
              <a:t> 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s-ES" sz="1600" b="1" u="sng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r>
              <a:rPr lang="en-US" dirty="0"/>
              <a:t>1</a:t>
            </a:r>
            <a:r>
              <a:rPr lang="en-US" b="1" dirty="0"/>
              <a:t>. </a:t>
            </a:r>
            <a:r>
              <a:rPr lang="en-US" i="1" dirty="0"/>
              <a:t>Subject matter</a:t>
            </a:r>
            <a:r>
              <a:rPr lang="en-US" dirty="0"/>
              <a:t>. Brief description of the objective and scope of the study.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NRAs)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2. </a:t>
            </a:r>
            <a:r>
              <a:rPr lang="en-US" i="1" dirty="0"/>
              <a:t>Description of the balancing regimes in place </a:t>
            </a:r>
            <a:r>
              <a:rPr lang="en-US" dirty="0"/>
              <a:t>(France, Spain and Portugal).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NRAs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i="1" dirty="0"/>
              <a:t>3. Follow-up of the functioning of the balancing schemes since its application (1st October 2015 in France and 1st October 2016 in Portugal and Spain) to 30th September 2017.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TSOs)</a:t>
            </a:r>
          </a:p>
          <a:p>
            <a:pPr lvl="1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/>
              <a:t>4.</a:t>
            </a:r>
            <a:r>
              <a:rPr lang="en-US" b="1" dirty="0"/>
              <a:t> </a:t>
            </a:r>
            <a:r>
              <a:rPr lang="en-US" i="1" dirty="0"/>
              <a:t>Conclusions and recommendations.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TSOs, NRAs)</a:t>
            </a:r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22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467544" y="877811"/>
            <a:ext cx="75608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r>
              <a:rPr lang="en-GB" b="1" u="sng" dirty="0"/>
              <a:t>4.1. Iberia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NRAs)</a:t>
            </a:r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dirty="0"/>
              <a:t>Public consultation on implicit allocation mechanism in Portugal</a:t>
            </a:r>
            <a:r>
              <a:rPr lang="en-GB" b="1" dirty="0"/>
              <a:t>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ERSE)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lvl="1"/>
            <a:r>
              <a:rPr lang="en-GB" b="1" u="sng" dirty="0"/>
              <a:t>4.2. France: gas prices and internal congestions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TSOs)</a:t>
            </a:r>
          </a:p>
          <a:p>
            <a:pPr lvl="1"/>
            <a:endParaRPr lang="en-GB" sz="1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1400" dirty="0" smtClean="0"/>
              <a:t>Evolution </a:t>
            </a:r>
            <a:r>
              <a:rPr lang="en-GB" sz="1400" dirty="0"/>
              <a:t>of prices D+1 (1</a:t>
            </a:r>
            <a:r>
              <a:rPr lang="en-GB" sz="1400" baseline="30000" dirty="0"/>
              <a:t>st</a:t>
            </a:r>
            <a:r>
              <a:rPr lang="en-GB" sz="1400" dirty="0"/>
              <a:t> November 2016- 16</a:t>
            </a:r>
            <a:r>
              <a:rPr lang="en-GB" sz="1400" baseline="30000" dirty="0"/>
              <a:t>th</a:t>
            </a:r>
            <a:r>
              <a:rPr lang="en-GB" sz="1400" dirty="0"/>
              <a:t> May 2017)</a:t>
            </a: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8" name="Imagen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64" y="3617640"/>
            <a:ext cx="737865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4157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840643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307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</a:t>
            </a:r>
            <a:r>
              <a:rPr lang="en-GB" sz="2400" b="1" dirty="0" smtClean="0"/>
              <a:t>WP Fourth target: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603566" y="837373"/>
            <a:ext cx="7278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dirty="0" smtClean="0"/>
          </a:p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5.1. Update </a:t>
            </a:r>
            <a:r>
              <a:rPr lang="en-GB" b="1" dirty="0"/>
              <a:t>on </a:t>
            </a:r>
            <a:r>
              <a:rPr lang="en-GB" b="1" dirty="0" smtClean="0"/>
              <a:t>infrastructures development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n-GB" b="1" u="sng" dirty="0"/>
          </a:p>
          <a:p>
            <a:pPr lvl="1"/>
            <a:r>
              <a:rPr lang="en-GB" b="1" u="sng" dirty="0" smtClean="0"/>
              <a:t> </a:t>
            </a:r>
            <a:endParaRPr lang="es-ES" b="1" dirty="0"/>
          </a:p>
        </p:txBody>
      </p:sp>
      <p:sp>
        <p:nvSpPr>
          <p:cNvPr id="8" name="Rectángulo 7"/>
          <p:cNvSpPr/>
          <p:nvPr/>
        </p:nvSpPr>
        <p:spPr>
          <a:xfrm>
            <a:off x="1043608" y="2780928"/>
            <a:ext cx="7056784" cy="503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b="1" smtClean="0">
                <a:solidFill>
                  <a:schemeClr val="tx1"/>
                </a:solidFill>
              </a:rPr>
              <a:t>Progress on plans/projects for developing infrastructures</a:t>
            </a:r>
            <a:endParaRPr lang="es-ES" sz="1600" smtClean="0">
              <a:solidFill>
                <a:schemeClr val="tx1"/>
              </a:solidFill>
            </a:endParaRPr>
          </a:p>
          <a:p>
            <a:pPr lvl="1" algn="ctr"/>
            <a:r>
              <a:rPr lang="en-GB" sz="1600" b="1" smtClean="0">
                <a:solidFill>
                  <a:schemeClr val="tx1"/>
                </a:solidFill>
              </a:rPr>
              <a:t>(for information by TSOs)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039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6. </a:t>
            </a:r>
            <a:r>
              <a:rPr lang="en-GB" sz="2400" b="1" dirty="0" smtClean="0"/>
              <a:t>WP Fifth target: Pending issues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781262" y="1335299"/>
            <a:ext cx="796720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r>
              <a:rPr lang="en-GB" b="1" u="sng" dirty="0" smtClean="0"/>
              <a:t>6.1. Implementation of OSBB mechanism: current application and ongoing developments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  <a:endParaRPr lang="en-GB" b="1" u="sng" dirty="0"/>
          </a:p>
          <a:p>
            <a:pPr lvl="1"/>
            <a:endParaRPr lang="en-GB" dirty="0" smtClean="0"/>
          </a:p>
          <a:p>
            <a:pPr marL="725488" lvl="1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OSBB scheme was approved</a:t>
            </a:r>
            <a:r>
              <a:rPr lang="en-US" dirty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on April 2016.</a:t>
            </a:r>
          </a:p>
          <a:p>
            <a:pPr lvl="1" algn="just"/>
            <a:endParaRPr lang="en-US" dirty="0" smtClean="0">
              <a:ea typeface="Arial Unicode MS" pitchFamily="34" charset="-128"/>
            </a:endParaRPr>
          </a:p>
          <a:p>
            <a:pPr marL="725488" lvl="1" indent="-268288" algn="just">
              <a:buFont typeface="Wingdings" pitchFamily="2" charset="2"/>
              <a:buChar char="Ø"/>
            </a:pPr>
            <a:r>
              <a:rPr lang="en-US" b="1" u="sng" dirty="0" smtClean="0">
                <a:ea typeface="Arial Unicode MS" pitchFamily="34" charset="-128"/>
              </a:rPr>
              <a:t>Implementation of OSBB mechanism: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b="1" u="sng" dirty="0" smtClean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b="1" u="sng" dirty="0" smtClean="0">
                <a:ea typeface="Arial Unicode MS" pitchFamily="34" charset="-128"/>
              </a:rPr>
              <a:t>Manual mode:</a:t>
            </a:r>
            <a:r>
              <a:rPr lang="en-US" b="1" dirty="0" smtClean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1</a:t>
            </a:r>
            <a:r>
              <a:rPr lang="en-US" baseline="30000" dirty="0" smtClean="0">
                <a:ea typeface="Arial Unicode MS" pitchFamily="34" charset="-128"/>
              </a:rPr>
              <a:t>st</a:t>
            </a:r>
            <a:r>
              <a:rPr lang="en-US" dirty="0" smtClean="0">
                <a:ea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</a:rPr>
              <a:t>April </a:t>
            </a:r>
            <a:r>
              <a:rPr lang="en-US" dirty="0" smtClean="0">
                <a:ea typeface="Arial Unicode MS" pitchFamily="34" charset="-128"/>
              </a:rPr>
              <a:t>2017 (VIP </a:t>
            </a:r>
            <a:r>
              <a:rPr lang="en-US" dirty="0" err="1" smtClean="0">
                <a:ea typeface="Arial Unicode MS" pitchFamily="34" charset="-128"/>
              </a:rPr>
              <a:t>Ibérico</a:t>
            </a:r>
            <a:r>
              <a:rPr lang="en-US" dirty="0">
                <a:ea typeface="Arial Unicode MS" pitchFamily="34" charset="-128"/>
              </a:rPr>
              <a:t>)/ 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October </a:t>
            </a:r>
            <a:r>
              <a:rPr lang="en-US" dirty="0">
                <a:ea typeface="Arial Unicode MS" pitchFamily="34" charset="-128"/>
              </a:rPr>
              <a:t>2017 </a:t>
            </a:r>
            <a:r>
              <a:rPr lang="en-US" dirty="0" smtClean="0">
                <a:ea typeface="Arial Unicode MS" pitchFamily="34" charset="-128"/>
              </a:rPr>
              <a:t>(VIP </a:t>
            </a:r>
            <a:r>
              <a:rPr lang="en-US" dirty="0" err="1" smtClean="0">
                <a:ea typeface="Arial Unicode MS" pitchFamily="34" charset="-128"/>
              </a:rPr>
              <a:t>Pirineos</a:t>
            </a:r>
            <a:r>
              <a:rPr lang="en-US" dirty="0" smtClean="0">
                <a:ea typeface="Arial Unicode MS" pitchFamily="34" charset="-128"/>
              </a:rPr>
              <a:t>)</a:t>
            </a:r>
            <a:endParaRPr lang="en-US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dirty="0" smtClean="0">
              <a:ea typeface="Arial Unicode MS" pitchFamily="34" charset="-128"/>
            </a:endParaRPr>
          </a:p>
          <a:p>
            <a:pPr lvl="3" algn="just"/>
            <a:endParaRPr lang="en-US" dirty="0" smtClean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b="1" u="sng" dirty="0" smtClean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b="1" u="sng" dirty="0" smtClean="0">
                <a:ea typeface="Arial Unicode MS" pitchFamily="34" charset="-128"/>
              </a:rPr>
              <a:t>Fully automatic mode</a:t>
            </a:r>
            <a:r>
              <a:rPr lang="en-US" dirty="0" smtClean="0">
                <a:ea typeface="Arial Unicode MS" pitchFamily="34" charset="-128"/>
              </a:rPr>
              <a:t>: 1</a:t>
            </a:r>
            <a:r>
              <a:rPr lang="en-US" baseline="30000" dirty="0" smtClean="0">
                <a:ea typeface="Arial Unicode MS" pitchFamily="34" charset="-128"/>
              </a:rPr>
              <a:t>st</a:t>
            </a:r>
            <a:r>
              <a:rPr lang="en-US" dirty="0" smtClean="0">
                <a:ea typeface="Arial Unicode MS" pitchFamily="34" charset="-128"/>
              </a:rPr>
              <a:t> April 2018 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lvl="2" algn="just"/>
            <a:r>
              <a:rPr lang="en-US" dirty="0" smtClean="0">
                <a:ea typeface="Arial Unicode MS" pitchFamily="34" charset="-128"/>
              </a:rPr>
              <a:t> </a:t>
            </a:r>
            <a:endParaRPr lang="en-US" dirty="0">
              <a:ea typeface="Arial Unicode MS" pitchFamily="34" charset="-128"/>
            </a:endParaRPr>
          </a:p>
          <a:p>
            <a:pPr algn="just"/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1043608" y="4533566"/>
            <a:ext cx="7344816" cy="479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b="1" dirty="0" smtClean="0">
                <a:solidFill>
                  <a:schemeClr val="tx1"/>
                </a:solidFill>
                <a:ea typeface="Arial Unicode MS" pitchFamily="34" charset="-128"/>
              </a:rPr>
              <a:t>Description of current application at VIP </a:t>
            </a:r>
            <a:r>
              <a:rPr lang="en-US" sz="1600" b="1" dirty="0" err="1" smtClean="0">
                <a:solidFill>
                  <a:schemeClr val="tx1"/>
                </a:solidFill>
                <a:ea typeface="Arial Unicode MS" pitchFamily="34" charset="-128"/>
              </a:rPr>
              <a:t>Ibérico</a:t>
            </a:r>
            <a:r>
              <a:rPr lang="en-US" sz="1600" b="1" dirty="0" smtClean="0">
                <a:solidFill>
                  <a:schemeClr val="tx1"/>
                </a:solidFill>
                <a:ea typeface="Arial Unicode MS" pitchFamily="34" charset="-128"/>
              </a:rPr>
              <a:t> and interim mechanism envisaged at VIP </a:t>
            </a:r>
            <a:r>
              <a:rPr lang="en-US" sz="1600" b="1" dirty="0" err="1" smtClean="0">
                <a:solidFill>
                  <a:schemeClr val="tx1"/>
                </a:solidFill>
                <a:ea typeface="Arial Unicode MS" pitchFamily="34" charset="-128"/>
              </a:rPr>
              <a:t>Pirineos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0270" y="5756463"/>
            <a:ext cx="7920880" cy="443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b="1" i="1" dirty="0" smtClean="0">
                <a:solidFill>
                  <a:schemeClr val="tx1"/>
                </a:solidFill>
                <a:ea typeface="Arial Unicode MS" pitchFamily="34" charset="-128"/>
              </a:rPr>
              <a:t>Ongoing developments to implement OSBB in fully coordinated and automatic mode at both VIPs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206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7. </a:t>
            </a:r>
            <a:r>
              <a:rPr lang="en-GB" sz="2400" b="1" dirty="0" smtClean="0"/>
              <a:t>AOB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1043608" y="2780928"/>
            <a:ext cx="7056784" cy="503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S" sz="1600" b="1" dirty="0" err="1" smtClean="0">
                <a:solidFill>
                  <a:schemeClr val="tx1"/>
                </a:solidFill>
              </a:rPr>
              <a:t>Stakeholders</a:t>
            </a:r>
            <a:r>
              <a:rPr lang="es-ES" sz="1600" b="1" dirty="0" smtClean="0">
                <a:solidFill>
                  <a:schemeClr val="tx1"/>
                </a:solidFill>
              </a:rPr>
              <a:t>´ </a:t>
            </a:r>
            <a:r>
              <a:rPr lang="es-ES" sz="1600" b="1" dirty="0" err="1" smtClean="0">
                <a:solidFill>
                  <a:schemeClr val="tx1"/>
                </a:solidFill>
              </a:rPr>
              <a:t>request</a:t>
            </a:r>
            <a:r>
              <a:rPr lang="es-ES" sz="1600" b="1" dirty="0" smtClean="0">
                <a:solidFill>
                  <a:schemeClr val="tx1"/>
                </a:solidFill>
              </a:rPr>
              <a:t> (EFET and </a:t>
            </a:r>
            <a:r>
              <a:rPr lang="es-ES" sz="1600" b="1" dirty="0" err="1" smtClean="0">
                <a:solidFill>
                  <a:schemeClr val="tx1"/>
                </a:solidFill>
              </a:rPr>
              <a:t>Sedigas</a:t>
            </a:r>
            <a:r>
              <a:rPr lang="es-ES" sz="1600" b="1" dirty="0" smtClean="0">
                <a:solidFill>
                  <a:schemeClr val="tx1"/>
                </a:solidFill>
              </a:rPr>
              <a:t>): SG meeting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921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798428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8. </a:t>
            </a:r>
            <a:r>
              <a:rPr lang="en-GB" sz="2400" b="1" dirty="0" smtClean="0"/>
              <a:t>Calendar of the next meeting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100731"/>
            <a:ext cx="648072" cy="318724"/>
          </a:xfrm>
          <a:prstGeom prst="rect">
            <a:avLst/>
          </a:prstGeom>
        </p:spPr>
      </p:pic>
      <p:sp>
        <p:nvSpPr>
          <p:cNvPr id="8" name="5 Rectángulo"/>
          <p:cNvSpPr/>
          <p:nvPr/>
        </p:nvSpPr>
        <p:spPr>
          <a:xfrm>
            <a:off x="611560" y="5934197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meeting</a:t>
            </a:r>
            <a:r>
              <a:rPr lang="es-ES" sz="1600" b="1" dirty="0" smtClean="0"/>
              <a:t>: </a:t>
            </a:r>
            <a:r>
              <a:rPr lang="es-ES" sz="1600" b="1" dirty="0" err="1" smtClean="0"/>
              <a:t>Stakeholders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Group</a:t>
            </a:r>
            <a:r>
              <a:rPr lang="es-ES" sz="1600" b="1" smtClean="0"/>
              <a:t> SGRI: </a:t>
            </a:r>
            <a:r>
              <a:rPr lang="es-ES" sz="1600" b="1" smtClean="0"/>
              <a:t>26 </a:t>
            </a:r>
            <a:r>
              <a:rPr lang="es-ES" sz="1600" b="1" dirty="0" err="1" smtClean="0"/>
              <a:t>or</a:t>
            </a:r>
            <a:r>
              <a:rPr lang="es-ES" sz="1600" b="1" dirty="0" smtClean="0"/>
              <a:t> 29 </a:t>
            </a:r>
            <a:r>
              <a:rPr lang="es-ES" sz="1600" b="1" dirty="0" err="1" smtClean="0"/>
              <a:t>or</a:t>
            </a:r>
            <a:r>
              <a:rPr lang="es-ES" sz="1600" b="1" dirty="0" smtClean="0"/>
              <a:t> 30 of June 2017 (date </a:t>
            </a:r>
            <a:r>
              <a:rPr lang="es-ES" sz="1600" b="1" i="1" dirty="0" err="1" smtClean="0"/>
              <a:t>tbd</a:t>
            </a:r>
            <a:r>
              <a:rPr lang="es-ES" sz="1600" b="1" dirty="0" smtClean="0"/>
              <a:t>)</a:t>
            </a:r>
            <a:endParaRPr lang="es-ES" sz="1600" b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52" y="1729217"/>
            <a:ext cx="6695256" cy="401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347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043608" y="296733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your participation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722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28452"/>
            <a:ext cx="4495950" cy="529689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1" y="764705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2. </a:t>
            </a:r>
            <a:r>
              <a:rPr lang="en-GB" sz="2000" b="1" dirty="0"/>
              <a:t>WP First target: use of </a:t>
            </a:r>
            <a:r>
              <a:rPr lang="en-GB" sz="2000" b="1" dirty="0" smtClean="0"/>
              <a:t>infrastructures in the Region (1</a:t>
            </a:r>
            <a:r>
              <a:rPr lang="en-GB" sz="2000" b="1" baseline="30000" dirty="0" smtClean="0"/>
              <a:t>st</a:t>
            </a:r>
            <a:r>
              <a:rPr lang="en-GB" sz="2000" b="1" dirty="0" smtClean="0"/>
              <a:t> </a:t>
            </a:r>
            <a:r>
              <a:rPr lang="en-GB" sz="2000" b="1" dirty="0"/>
              <a:t>October 2014 to </a:t>
            </a:r>
            <a:r>
              <a:rPr lang="en-GB" sz="2000" b="1" dirty="0" smtClean="0"/>
              <a:t>30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</a:t>
            </a:r>
            <a:r>
              <a:rPr lang="en-GB" sz="2000" b="1" dirty="0"/>
              <a:t>September </a:t>
            </a:r>
            <a:r>
              <a:rPr lang="en-GB" sz="2000" b="1" dirty="0" smtClean="0"/>
              <a:t>2016)</a:t>
            </a:r>
            <a:endParaRPr lang="es-ES" sz="2000" b="1" dirty="0"/>
          </a:p>
          <a:p>
            <a:pPr lvl="0"/>
            <a:r>
              <a:rPr lang="en-GB" sz="2000" b="1" dirty="0" smtClean="0">
                <a:solidFill>
                  <a:srgbClr val="264D74"/>
                </a:solidFill>
              </a:rPr>
              <a:t> </a:t>
            </a:r>
            <a:endParaRPr lang="en-GB" sz="20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467545" y="1485314"/>
            <a:ext cx="727280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2.1 Feedback from ACER-NRAs meeting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</a:p>
          <a:p>
            <a:pPr lvl="1"/>
            <a:r>
              <a:rPr lang="en-GB" sz="1600" dirty="0" smtClean="0"/>
              <a:t>ACER-NRAs </a:t>
            </a:r>
            <a:r>
              <a:rPr lang="en-GB" sz="1600" dirty="0"/>
              <a:t>held a telco meeting on </a:t>
            </a:r>
            <a:r>
              <a:rPr lang="en-GB" sz="1600" dirty="0" smtClean="0"/>
              <a:t>23</a:t>
            </a:r>
            <a:r>
              <a:rPr lang="en-GB" sz="1600" baseline="30000" dirty="0" smtClean="0"/>
              <a:t>rd</a:t>
            </a:r>
            <a:r>
              <a:rPr lang="en-GB" sz="1600" dirty="0" smtClean="0"/>
              <a:t> of March </a:t>
            </a:r>
            <a:r>
              <a:rPr lang="en-GB" sz="1600" dirty="0"/>
              <a:t>to </a:t>
            </a:r>
            <a:r>
              <a:rPr lang="en-GB" sz="1600" dirty="0" smtClean="0"/>
              <a:t>discuss how to address the SGRI WP in order to avoid overlapping, align conclusions and, in general, provide added value to ACER Implementation Monitoring Reports. </a:t>
            </a:r>
          </a:p>
          <a:p>
            <a:pPr lvl="1"/>
            <a:r>
              <a:rPr lang="en-GB" sz="1600" dirty="0" smtClean="0"/>
              <a:t>Main conclusions of the meeting:</a:t>
            </a:r>
          </a:p>
          <a:p>
            <a:pPr lvl="1"/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b="1" dirty="0" smtClean="0"/>
              <a:t>WP Target 1 (use of infrastructures). </a:t>
            </a:r>
            <a:r>
              <a:rPr lang="en-GB" sz="1600" dirty="0" smtClean="0"/>
              <a:t>NRAs were asked to:</a:t>
            </a:r>
          </a:p>
          <a:p>
            <a:pPr lvl="1"/>
            <a:endParaRPr lang="en-GB" sz="16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Check ENTSOG data on CAM/CMP data hub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Analyse in depth those issues where IMR does not go deeply. ACER suggested three items: capacity calculation, bundling arrangements and secondary markets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Share the methodology for calculating indicators to avoid overlapping and different conclusions due to the indicators use/definition (ACER provided NRAs with reports on CAM IMR, report on Congestion and CEPA study).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Exchange early drafts and conclusions</a:t>
            </a:r>
            <a:endParaRPr lang="en-GB" dirty="0" smtClean="0"/>
          </a:p>
          <a:p>
            <a:pPr lvl="1"/>
            <a:endParaRPr lang="en-GB" sz="1600" b="1" dirty="0" smtClean="0"/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471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1601" y="5517232"/>
            <a:ext cx="6696743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971601" y="764705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2. </a:t>
            </a:r>
            <a:r>
              <a:rPr lang="en-GB" sz="2000" b="1" dirty="0"/>
              <a:t>WP First target: use of </a:t>
            </a:r>
            <a:r>
              <a:rPr lang="en-GB" sz="2000" b="1" dirty="0" smtClean="0"/>
              <a:t>infrastructures in the Region (1</a:t>
            </a:r>
            <a:r>
              <a:rPr lang="en-GB" sz="2000" b="1" baseline="30000" dirty="0" smtClean="0"/>
              <a:t>st</a:t>
            </a:r>
            <a:r>
              <a:rPr lang="en-GB" sz="2000" b="1" dirty="0" smtClean="0"/>
              <a:t> </a:t>
            </a:r>
            <a:r>
              <a:rPr lang="en-GB" sz="2000" b="1" dirty="0"/>
              <a:t>October 2014 to 30</a:t>
            </a:r>
            <a:r>
              <a:rPr lang="en-GB" sz="2000" b="1" baseline="30000" dirty="0"/>
              <a:t>th</a:t>
            </a:r>
            <a:r>
              <a:rPr lang="en-GB" sz="2000" b="1" dirty="0"/>
              <a:t> September </a:t>
            </a:r>
            <a:r>
              <a:rPr lang="en-GB" sz="2000" b="1" dirty="0" smtClean="0"/>
              <a:t>2016)</a:t>
            </a:r>
            <a:endParaRPr lang="es-ES" sz="2000" b="1" dirty="0"/>
          </a:p>
          <a:p>
            <a:pPr lvl="0"/>
            <a:r>
              <a:rPr lang="en-GB" sz="2000" b="1" dirty="0" smtClean="0">
                <a:solidFill>
                  <a:srgbClr val="264D74"/>
                </a:solidFill>
              </a:rPr>
              <a:t> </a:t>
            </a:r>
            <a:endParaRPr lang="en-GB" sz="20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465360" y="1457202"/>
            <a:ext cx="727280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2.1 Feedback from ACER-NRAs meeting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b="1" dirty="0" smtClean="0"/>
              <a:t>WP Target 2 (balancing):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NRAs were asked to: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Check ENTSOG data on balancing hub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CNMC and ERSE (SP and PT implemented the NC on 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October 2016) will support ACER with data collection for the upcoming BAL IMR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Potential for cross-border balancing will be studied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Methodology to calculate indicators will be shared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/>
              <a:t>Exchange early drafts and conclusions</a:t>
            </a:r>
          </a:p>
          <a:p>
            <a:pPr lvl="3"/>
            <a:endParaRPr lang="en-GB" sz="1600" dirty="0" smtClean="0"/>
          </a:p>
          <a:p>
            <a:pPr lvl="1"/>
            <a:endParaRPr lang="en-GB" dirty="0" smtClean="0"/>
          </a:p>
          <a:p>
            <a:pPr lvl="1"/>
            <a:endParaRPr lang="en-GB" sz="1600" b="1" dirty="0" smtClean="0"/>
          </a:p>
          <a:p>
            <a:pPr lvl="1"/>
            <a:endParaRPr lang="en-GB" sz="1600" b="1" dirty="0"/>
          </a:p>
          <a:p>
            <a:pPr lvl="1"/>
            <a:r>
              <a:rPr lang="en-GB" sz="1600" b="1" dirty="0" smtClean="0"/>
              <a:t>Conclusions on target 1 and target 2 reports, to the extent necessary, </a:t>
            </a:r>
            <a:r>
              <a:rPr lang="en-GB" sz="1600" b="1" u="sng" dirty="0" smtClean="0"/>
              <a:t>will be aligned with ACER findings </a:t>
            </a:r>
            <a:r>
              <a:rPr lang="en-GB" sz="1600" b="1" dirty="0" smtClean="0"/>
              <a:t>through the exchange of early drafts</a:t>
            </a:r>
            <a:endParaRPr lang="en-GB" sz="1600" dirty="0" smtClean="0"/>
          </a:p>
          <a:p>
            <a:pPr lvl="1" algn="r"/>
            <a:endParaRPr lang="en-US" dirty="0" smtClean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776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1" y="764705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2. </a:t>
            </a:r>
            <a:r>
              <a:rPr lang="en-GB" sz="2000" b="1" dirty="0"/>
              <a:t>WP First target: use of </a:t>
            </a:r>
            <a:r>
              <a:rPr lang="en-GB" sz="2000" b="1" dirty="0" smtClean="0"/>
              <a:t>infrastructures in the Region (1</a:t>
            </a:r>
            <a:r>
              <a:rPr lang="en-GB" sz="2000" b="1" baseline="30000" dirty="0" smtClean="0"/>
              <a:t>st</a:t>
            </a:r>
            <a:r>
              <a:rPr lang="en-GB" sz="2000" b="1" dirty="0" smtClean="0"/>
              <a:t> </a:t>
            </a:r>
            <a:r>
              <a:rPr lang="en-GB" sz="2000" b="1" dirty="0"/>
              <a:t>October 2014 to 30</a:t>
            </a:r>
            <a:r>
              <a:rPr lang="en-GB" sz="2000" b="1" baseline="30000" dirty="0"/>
              <a:t>th</a:t>
            </a:r>
            <a:r>
              <a:rPr lang="en-GB" sz="2000" b="1" dirty="0"/>
              <a:t> September </a:t>
            </a:r>
            <a:r>
              <a:rPr lang="en-GB" sz="2000" b="1" dirty="0" smtClean="0"/>
              <a:t>2016) </a:t>
            </a:r>
            <a:endParaRPr lang="es-ES" sz="2000" b="1" dirty="0"/>
          </a:p>
          <a:p>
            <a:pPr lvl="0"/>
            <a:r>
              <a:rPr lang="en-GB" sz="2000" b="1" dirty="0" smtClean="0">
                <a:solidFill>
                  <a:srgbClr val="264D74"/>
                </a:solidFill>
              </a:rPr>
              <a:t> </a:t>
            </a:r>
            <a:endParaRPr lang="en-GB" sz="20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719573" y="1700808"/>
            <a:ext cx="72728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2.2. Preliminary draft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Assessment of the </a:t>
            </a:r>
            <a:r>
              <a:rPr lang="en-US" b="1" dirty="0" smtClean="0">
                <a:ea typeface="Arial Unicode MS" pitchFamily="34" charset="-128"/>
              </a:rPr>
              <a:t>use of interconnections </a:t>
            </a:r>
            <a:r>
              <a:rPr lang="en-US" dirty="0" smtClean="0">
                <a:ea typeface="Arial Unicode MS" pitchFamily="34" charset="-128"/>
              </a:rPr>
              <a:t>in the Region from the implementation of the Network Codes: from 1</a:t>
            </a:r>
            <a:r>
              <a:rPr lang="en-US" baseline="30000" dirty="0" smtClean="0">
                <a:ea typeface="Arial Unicode MS" pitchFamily="34" charset="-128"/>
              </a:rPr>
              <a:t>st</a:t>
            </a:r>
            <a:r>
              <a:rPr lang="en-US" dirty="0" smtClean="0">
                <a:ea typeface="Arial Unicode MS" pitchFamily="34" charset="-128"/>
              </a:rPr>
              <a:t> October 2014 to 30</a:t>
            </a:r>
            <a:r>
              <a:rPr lang="en-US" baseline="30000" dirty="0" smtClean="0">
                <a:ea typeface="Arial Unicode MS" pitchFamily="34" charset="-128"/>
              </a:rPr>
              <a:t>th</a:t>
            </a:r>
            <a:r>
              <a:rPr lang="en-US" dirty="0" smtClean="0">
                <a:ea typeface="Arial Unicode MS" pitchFamily="34" charset="-128"/>
              </a:rPr>
              <a:t> September 2016. 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1" algn="just"/>
            <a:r>
              <a:rPr lang="en-US" dirty="0" smtClean="0">
                <a:ea typeface="Arial Unicode MS" pitchFamily="34" charset="-128"/>
              </a:rPr>
              <a:t>Index</a:t>
            </a:r>
          </a:p>
          <a:p>
            <a:pPr lvl="1" algn="just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The current situation of gas interconnections in the Region.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The </a:t>
            </a:r>
            <a:r>
              <a:rPr lang="en-US" dirty="0">
                <a:ea typeface="Arial Unicode MS" pitchFamily="34" charset="-128"/>
              </a:rPr>
              <a:t>use of the gas interconnections</a:t>
            </a:r>
            <a:r>
              <a:rPr lang="en-US" dirty="0" smtClean="0">
                <a:ea typeface="Arial Unicode MS" pitchFamily="34" charset="-128"/>
              </a:rPr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Assessment of the capacity allocated since the implementation of the CAM network code</a:t>
            </a:r>
            <a:r>
              <a:rPr lang="en-US" dirty="0" smtClean="0">
                <a:ea typeface="Arial Unicode MS" pitchFamily="34" charset="-128"/>
              </a:rPr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Assessment of the gas flows and the congestion </a:t>
            </a:r>
            <a:r>
              <a:rPr lang="en-US" dirty="0" smtClean="0">
                <a:ea typeface="Arial Unicode MS" pitchFamily="34" charset="-128"/>
              </a:rPr>
              <a:t>status.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Recommendations.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Conclusions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dirty="0" smtClean="0">
              <a:ea typeface="Arial Unicode MS" pitchFamily="34" charset="-128"/>
            </a:endParaRPr>
          </a:p>
          <a:p>
            <a:pPr lvl="1" algn="just"/>
            <a:r>
              <a:rPr lang="en-US" dirty="0">
                <a:ea typeface="Arial Unicode MS" pitchFamily="34" charset="-128"/>
              </a:rPr>
              <a:t>Deliverable Deadline: June 2017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dirty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n-US" dirty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n-US" dirty="0" smtClean="0">
              <a:ea typeface="Arial Unicode MS" pitchFamily="34" charset="-128"/>
            </a:endParaRPr>
          </a:p>
          <a:p>
            <a:pPr lvl="2" algn="just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484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2. </a:t>
            </a:r>
            <a:r>
              <a:rPr lang="en-GB" sz="2400" b="1" dirty="0"/>
              <a:t>WP First target: use of infrastructures in the Region (1</a:t>
            </a:r>
            <a:r>
              <a:rPr lang="en-GB" sz="2400" b="1" baseline="30000" dirty="0"/>
              <a:t>st</a:t>
            </a:r>
            <a:r>
              <a:rPr lang="en-GB" sz="2400" b="1" dirty="0"/>
              <a:t> October 2014 to 30</a:t>
            </a:r>
            <a:r>
              <a:rPr lang="en-GB" sz="2400" b="1" baseline="30000" dirty="0"/>
              <a:t>th</a:t>
            </a:r>
            <a:r>
              <a:rPr lang="en-GB" sz="2400" b="1" dirty="0"/>
              <a:t> September 2016)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lvl="1"/>
            <a:endParaRPr lang="es-ES" sz="1600" dirty="0"/>
          </a:p>
          <a:p>
            <a:pPr lvl="1"/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1043608" y="3383126"/>
            <a:ext cx="7200800" cy="134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TSOs will </a:t>
            </a:r>
            <a:r>
              <a:rPr lang="en-US" dirty="0" smtClean="0">
                <a:solidFill>
                  <a:schemeClr val="tx1"/>
                </a:solidFill>
              </a:rPr>
              <a:t>present a preliminary draft on the </a:t>
            </a:r>
            <a:r>
              <a:rPr lang="en-US" dirty="0">
                <a:solidFill>
                  <a:schemeClr val="tx1"/>
                </a:solidFill>
              </a:rPr>
              <a:t>report on the use of the interconnections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the period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October 2014 to 30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September 2016 (deadline of the deliverable: June 2017).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99592" y="2018719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2.2. Preliminary draft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3618" y="5977870"/>
            <a:ext cx="70567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2. </a:t>
            </a:r>
            <a:r>
              <a:rPr lang="en-GB" sz="2400" b="1" dirty="0" smtClean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55626" y="1375028"/>
            <a:ext cx="691276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2.3. Results.</a:t>
            </a:r>
          </a:p>
          <a:p>
            <a:endParaRPr lang="en-GB" b="1" u="sng" dirty="0"/>
          </a:p>
          <a:p>
            <a:r>
              <a:rPr lang="en-GB" b="1" dirty="0" smtClean="0"/>
              <a:t>The report should give responses to several questions: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Can be improved capacity calculation methodology?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Is it possible to develop a joint dynamic capacity calculation methodology?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Are agreements to get bundled capacity working?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Secondary capacity market is working?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P</a:t>
            </a:r>
            <a:r>
              <a:rPr lang="en-US" sz="1600" dirty="0" smtClean="0"/>
              <a:t>ercentages for short term capacity reservation are working properly?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What capacity products are more demanded?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Are there congestions in the region?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Is CMP working in a coordinated way?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What CMP mechanism need to be reviewed?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Which areas need a further coordination/cooperation between TSOs?</a:t>
            </a:r>
            <a:endParaRPr lang="en-US" sz="1600" b="1" u="sng" dirty="0" smtClean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r>
              <a:rPr lang="en-US" dirty="0" smtClean="0"/>
              <a:t>TSOs will </a:t>
            </a:r>
            <a:r>
              <a:rPr lang="es-ES" dirty="0" smtClean="0"/>
              <a:t>share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preliminary</a:t>
            </a:r>
            <a:r>
              <a:rPr lang="es-ES" dirty="0" smtClean="0"/>
              <a:t> </a:t>
            </a:r>
            <a:r>
              <a:rPr lang="es-ES" dirty="0" err="1" smtClean="0"/>
              <a:t>findings</a:t>
            </a:r>
            <a:r>
              <a:rPr lang="es-ES" dirty="0" smtClean="0"/>
              <a:t> </a:t>
            </a:r>
            <a:r>
              <a:rPr lang="en-US" b="1" dirty="0"/>
              <a:t> 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260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III.1 “Gas </a:t>
            </a:r>
            <a:r>
              <a:rPr lang="es-ES" dirty="0" err="1" smtClean="0"/>
              <a:t>balancing</a:t>
            </a:r>
            <a:r>
              <a:rPr lang="es-ES" dirty="0" smtClean="0"/>
              <a:t> </a:t>
            </a:r>
            <a:r>
              <a:rPr lang="es-ES" dirty="0" err="1" smtClean="0"/>
              <a:t>regimes</a:t>
            </a:r>
            <a:r>
              <a:rPr lang="es-ES" dirty="0" smtClean="0"/>
              <a:t> in SGRI”: </a:t>
            </a:r>
            <a:r>
              <a:rPr lang="es-ES" b="1" dirty="0" err="1" smtClean="0"/>
              <a:t>Index</a:t>
            </a:r>
            <a:r>
              <a:rPr lang="es-ES" b="1" dirty="0" smtClean="0"/>
              <a:t> 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s-ES" sz="1600" b="1" u="sng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r>
              <a:rPr lang="en-GB" b="1" u="sng" dirty="0" smtClean="0"/>
              <a:t>See 2.1 </a:t>
            </a:r>
            <a:r>
              <a:rPr lang="en-GB" b="1" u="sng" dirty="0"/>
              <a:t>Feedback from ACER-NRAs </a:t>
            </a:r>
            <a:r>
              <a:rPr lang="en-GB" b="1" u="sng" dirty="0" smtClean="0"/>
              <a:t>meeting</a:t>
            </a:r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851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74168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III.1 “Gas </a:t>
            </a:r>
            <a:r>
              <a:rPr lang="es-ES" dirty="0" err="1" smtClean="0"/>
              <a:t>balancing</a:t>
            </a:r>
            <a:r>
              <a:rPr lang="es-ES" dirty="0" smtClean="0"/>
              <a:t> </a:t>
            </a:r>
            <a:r>
              <a:rPr lang="es-ES" dirty="0" err="1" smtClean="0"/>
              <a:t>regimes</a:t>
            </a:r>
            <a:r>
              <a:rPr lang="es-ES" dirty="0" smtClean="0"/>
              <a:t> in SGRI”: </a:t>
            </a:r>
            <a:r>
              <a:rPr lang="es-ES" b="1" dirty="0" err="1" smtClean="0"/>
              <a:t>Index</a:t>
            </a:r>
            <a:r>
              <a:rPr lang="es-ES" b="1" dirty="0" smtClean="0"/>
              <a:t> 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s-ES" sz="1600" b="1" u="sng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204864"/>
            <a:ext cx="6937445" cy="409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320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ACER-2017-45601</_dlc_DocId>
    <AcerDocumentName xmlns="053e7427-b740-4623-9dc3-a454ec399222">0 - 43th IG_Meeting guide_v1.pptx</AcerDocumentName>
    <_dlc_DocIdUrl xmlns="985daa2e-53d8-4475-82b8-9c7d25324e34">
      <Url>https://extranet.acer.europa.eu/Events/43rd-IG-Meeting/_layouts/DocIdRedir.aspx?ID=ACER-2017-45601</Url>
      <Description>ACER-2017-45601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17F239779DB46917D9D5AA2832DCF" ma:contentTypeVersion="30" ma:contentTypeDescription="Create a new document." ma:contentTypeScope="" ma:versionID="c5946038492cad87ab5eaa7e503223df">
  <xsd:schema xmlns:xsd="http://www.w3.org/2001/XMLSchema" xmlns:xs="http://www.w3.org/2001/XMLSchema" xmlns:p="http://schemas.microsoft.com/office/2006/metadata/properties" xmlns:ns2="985daa2e-53d8-4475-82b8-9c7d25324e34" xmlns:ns3="053e7427-b740-4623-9dc3-a454ec399222" targetNamespace="http://schemas.microsoft.com/office/2006/metadata/properties" ma:root="true" ma:fieldsID="00047e9ca4c3e3a1c460a36692afc7ea" ns2:_="" ns3:_="">
    <xsd:import namespace="985daa2e-53d8-4475-82b8-9c7d25324e34"/>
    <xsd:import namespace="053e7427-b740-4623-9dc3-a454ec3992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e7427-b740-4623-9dc3-a454ec399222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A4336E-9CAA-449C-A662-4777D2BA0755}"/>
</file>

<file path=customXml/itemProps2.xml><?xml version="1.0" encoding="utf-8"?>
<ds:datastoreItem xmlns:ds="http://schemas.openxmlformats.org/officeDocument/2006/customXml" ds:itemID="{F8E071AD-988F-4BC4-B62C-CC3227BAD323}"/>
</file>

<file path=customXml/itemProps3.xml><?xml version="1.0" encoding="utf-8"?>
<ds:datastoreItem xmlns:ds="http://schemas.openxmlformats.org/officeDocument/2006/customXml" ds:itemID="{2B73B5B0-7EFE-4DFA-8CB5-37214C51EEA0}"/>
</file>

<file path=customXml/itemProps4.xml><?xml version="1.0" encoding="utf-8"?>
<ds:datastoreItem xmlns:ds="http://schemas.openxmlformats.org/officeDocument/2006/customXml" ds:itemID="{545F0DCD-B313-4217-AB5E-A491E2B223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17457</TotalTime>
  <Words>975</Words>
  <Application>Microsoft Office PowerPoint</Application>
  <PresentationFormat>Presentación en pantalla (4:3)</PresentationFormat>
  <Paragraphs>175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17</vt:i4>
      </vt:variant>
    </vt:vector>
  </HeadingPairs>
  <TitlesOfParts>
    <vt:vector size="39" baseType="lpstr">
      <vt:lpstr>Arial Unicode MS</vt:lpstr>
      <vt:lpstr>ＭＳ Ｐゴシック</vt:lpstr>
      <vt:lpstr>Arial</vt:lpstr>
      <vt:lpstr>Calibri</vt:lpstr>
      <vt:lpstr>Times New Roman</vt:lpstr>
      <vt:lpstr>Trebuchet MS</vt:lpstr>
      <vt:lpstr>Wingdings</vt:lpstr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Yunta Huete, Raúl</cp:lastModifiedBy>
  <cp:revision>2301</cp:revision>
  <cp:lastPrinted>2017-05-19T10:37:44Z</cp:lastPrinted>
  <dcterms:created xsi:type="dcterms:W3CDTF">2008-11-21T11:47:24Z</dcterms:created>
  <dcterms:modified xsi:type="dcterms:W3CDTF">2017-05-22T10:59:06Z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d1987ffa-b8fb-46af-a44e-2c012b8dfa48</vt:lpwstr>
  </property>
  <property fmtid="{D5CDD505-2E9C-101B-9397-08002B2CF9AE}" pid="3" name="ContentTypeId">
    <vt:lpwstr>0x01010026517F239779DB46917D9D5AA2832DCF</vt:lpwstr>
  </property>
</Properties>
</file>